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7.xml" Type="http://schemas.openxmlformats.org/officeDocument/2006/relationships/slide" Id="rId12"/><Relationship Target="presProps.xml" Type="http://schemas.openxmlformats.org/officeDocument/2006/relationships/presProps" Id="rId2"/><Relationship Target="theme/theme3.xml" Type="http://schemas.openxmlformats.org/officeDocument/2006/relationships/theme" Id="rId1"/><Relationship Target="slides/slide5.xml" Type="http://schemas.openxmlformats.org/officeDocument/2006/relationships/slide" Id="rId10"/><Relationship Target="slideMasters/slideMaster1.xml" Type="http://schemas.openxmlformats.org/officeDocument/2006/relationships/slideMaster" Id="rId4"/><Relationship Target="slides/slide6.xml" Type="http://schemas.openxmlformats.org/officeDocument/2006/relationships/slide" Id="rId11"/><Relationship Target="tableStyles.xml" Type="http://schemas.openxmlformats.org/officeDocument/2006/relationships/tableStyles" Id="rId3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5" name="Shape 4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6" name="Shape 4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47" name="Shape 4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Stop @ 1:05 min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7" name="Shape 5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Stop at 1:17 min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Rob’s solution to Nirmala’s talk about problems with discrimination….Rob’s Disability Awareness Campaign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8" name="Shape 6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9" name="Shape 6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0" name="Shape 8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1" name="Shape 8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" name="Shape 10"/>
          <p:cNvSpPr/>
          <p:nvPr/>
        </p:nvSpPr>
        <p:spPr>
          <a:xfrm>
            <a:off y="0" x="4724400"/>
            <a:ext cy="5140547" cx="3012140"/>
          </a:xfrm>
          <a:custGeom>
            <a:pathLst>
              <a:path w="3012141" extrusionOk="0" h="6854064">
                <a:moveTo>
                  <a:pt y="0" x="2623817"/>
                </a:moveTo>
                <a:lnTo>
                  <a:pt y="608783" x="2791741"/>
                </a:lnTo>
                <a:lnTo>
                  <a:pt y="1301537" x="1826176"/>
                </a:lnTo>
                <a:lnTo>
                  <a:pt y="2466623" x="2130539"/>
                </a:lnTo>
                <a:lnTo>
                  <a:pt y="3190866" x="1175470"/>
                </a:lnTo>
                <a:lnTo>
                  <a:pt y="4355952" x="1469337"/>
                </a:lnTo>
                <a:lnTo>
                  <a:pt y="5080194" x="493277"/>
                </a:lnTo>
                <a:lnTo>
                  <a:pt y="6255776" x="808135"/>
                </a:lnTo>
                <a:lnTo>
                  <a:pt y="6854064" x="0"/>
                </a:lnTo>
                <a:lnTo>
                  <a:pt y="6854064" x="388325"/>
                </a:lnTo>
                <a:lnTo>
                  <a:pt y="6308258" x="1007545"/>
                </a:lnTo>
                <a:lnTo>
                  <a:pt y="5122179" x="713678"/>
                </a:lnTo>
                <a:lnTo>
                  <a:pt y="4408433" x="1679242"/>
                </a:lnTo>
                <a:lnTo>
                  <a:pt y="3232851" x="1364384"/>
                </a:lnTo>
                <a:lnTo>
                  <a:pt y="2498112" x="2361435"/>
                </a:lnTo>
                <a:lnTo>
                  <a:pt y="1343522" x="2015091"/>
                </a:lnTo>
                <a:lnTo>
                  <a:pt y="608783" x="3012141"/>
                </a:lnTo>
                <a:lnTo>
                  <a:pt y="0" x="2833722"/>
                </a:lnTo>
              </a:path>
            </a:pathLst>
          </a:custGeom>
          <a:solidFill>
            <a:schemeClr val="dk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y="0" x="4571999"/>
            <a:ext cy="5143499" cx="4546600"/>
            <a:chOff y="0" x="1447"/>
            <a:chExt cy="4319" cx="2863"/>
          </a:xfrm>
        </p:grpSpPr>
        <p:sp>
          <p:nvSpPr>
            <p:cNvPr id="12" name="Shape 12"/>
            <p:cNvSpPr/>
            <p:nvPr/>
          </p:nvSpPr>
          <p:spPr>
            <a:xfrm>
              <a:off y="0" x="1447"/>
              <a:ext cy="4319" cx="1885"/>
            </a:xfrm>
            <a:custGeom>
              <a:pathLst>
                <a:path w="1886" extrusionOk="0" h="4320">
                  <a:moveTo>
                    <a:pt y="0" x="1719"/>
                  </a:moveTo>
                  <a:lnTo>
                    <a:pt y="357" x="1813"/>
                  </a:lnTo>
                  <a:lnTo>
                    <a:pt y="805" x="1194"/>
                  </a:lnTo>
                  <a:lnTo>
                    <a:pt y="1544" x="1393"/>
                  </a:lnTo>
                  <a:lnTo>
                    <a:pt y="1991" x="777"/>
                  </a:lnTo>
                  <a:lnTo>
                    <a:pt y="2734" x="972"/>
                  </a:lnTo>
                  <a:lnTo>
                    <a:pt y="3178" x="355"/>
                  </a:lnTo>
                  <a:lnTo>
                    <a:pt y="3921" x="554"/>
                  </a:lnTo>
                  <a:lnTo>
                    <a:pt y="4320" x="0"/>
                  </a:lnTo>
                  <a:lnTo>
                    <a:pt y="4320" x="109"/>
                  </a:lnTo>
                  <a:lnTo>
                    <a:pt y="3948" x="623"/>
                  </a:lnTo>
                  <a:lnTo>
                    <a:pt y="3205" x="430"/>
                  </a:lnTo>
                  <a:lnTo>
                    <a:pt y="2761" x="1045"/>
                  </a:lnTo>
                  <a:lnTo>
                    <a:pt y="2018" x="850"/>
                  </a:lnTo>
                  <a:lnTo>
                    <a:pt y="1572" x="1468"/>
                  </a:lnTo>
                  <a:lnTo>
                    <a:pt y="830" x="1271"/>
                  </a:lnTo>
                  <a:lnTo>
                    <a:pt y="386" x="1886"/>
                  </a:lnTo>
                  <a:lnTo>
                    <a:pt y="0" x="1788"/>
                  </a:lnTo>
                  <a:lnTo>
                    <a:pt y="0" x="1719"/>
                  </a:lnTo>
                  <a:close/>
                </a:path>
              </a:pathLst>
            </a:custGeom>
            <a:solidFill>
              <a:srgbClr val="A64129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>
              <a:off y="0" x="1559"/>
              <a:ext cy="4319" cx="1978"/>
            </a:xfrm>
            <a:custGeom>
              <a:pathLst>
                <a:path w="1979" extrusionOk="0" h="4320">
                  <a:moveTo>
                    <a:pt y="0" x="1673"/>
                  </a:moveTo>
                  <a:lnTo>
                    <a:pt y="382" x="1777"/>
                  </a:lnTo>
                  <a:lnTo>
                    <a:pt y="830" x="1160"/>
                  </a:lnTo>
                  <a:lnTo>
                    <a:pt y="1570" x="1357"/>
                  </a:lnTo>
                  <a:lnTo>
                    <a:pt y="2016" x="743"/>
                  </a:lnTo>
                  <a:lnTo>
                    <a:pt y="2759" x="936"/>
                  </a:lnTo>
                  <a:lnTo>
                    <a:pt y="3204" x="319"/>
                  </a:lnTo>
                  <a:lnTo>
                    <a:pt y="3947" x="517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025" x="717"/>
                  </a:lnTo>
                  <a:lnTo>
                    <a:pt y="3280" x="521"/>
                  </a:lnTo>
                  <a:lnTo>
                    <a:pt y="2836" x="1136"/>
                  </a:lnTo>
                  <a:lnTo>
                    <a:pt y="2093" x="941"/>
                  </a:lnTo>
                  <a:lnTo>
                    <a:pt y="1648" x="1559"/>
                  </a:lnTo>
                  <a:lnTo>
                    <a:pt y="905" x="1362"/>
                  </a:lnTo>
                  <a:lnTo>
                    <a:pt y="461" x="1979"/>
                  </a:lnTo>
                  <a:lnTo>
                    <a:pt y="0" x="1859"/>
                  </a:lnTo>
                  <a:lnTo>
                    <a:pt y="0" x="1673"/>
                  </a:lnTo>
                  <a:close/>
                </a:path>
              </a:pathLst>
            </a:custGeom>
            <a:solidFill>
              <a:srgbClr val="384452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>
              <a:off y="0" x="2090"/>
              <a:ext cy="4319" cx="1805"/>
            </a:xfrm>
            <a:custGeom>
              <a:pathLst>
                <a:path w="1806" extrusionOk="0" h="4320">
                  <a:moveTo>
                    <a:pt y="0" x="1462"/>
                  </a:moveTo>
                  <a:lnTo>
                    <a:pt y="510" x="1604"/>
                  </a:lnTo>
                  <a:lnTo>
                    <a:pt y="958" x="987"/>
                  </a:lnTo>
                  <a:lnTo>
                    <a:pt y="1696" x="1183"/>
                  </a:lnTo>
                  <a:lnTo>
                    <a:pt y="2142" x="570"/>
                  </a:lnTo>
                  <a:lnTo>
                    <a:pt y="2885" x="764"/>
                  </a:lnTo>
                  <a:lnTo>
                    <a:pt y="3329" x="147"/>
                  </a:lnTo>
                  <a:lnTo>
                    <a:pt y="4072" x="344"/>
                  </a:lnTo>
                  <a:lnTo>
                    <a:pt y="4320" x="0"/>
                  </a:lnTo>
                  <a:lnTo>
                    <a:pt y="4320" x="304"/>
                  </a:lnTo>
                  <a:lnTo>
                    <a:pt y="4151" x="544"/>
                  </a:lnTo>
                  <a:lnTo>
                    <a:pt y="3406" x="349"/>
                  </a:lnTo>
                  <a:lnTo>
                    <a:pt y="2961" x="965"/>
                  </a:lnTo>
                  <a:lnTo>
                    <a:pt y="2220" x="768"/>
                  </a:lnTo>
                  <a:lnTo>
                    <a:pt y="1776" x="1385"/>
                  </a:lnTo>
                  <a:lnTo>
                    <a:pt y="1031" x="1189"/>
                  </a:lnTo>
                  <a:lnTo>
                    <a:pt y="586" x="1806"/>
                  </a:lnTo>
                  <a:lnTo>
                    <a:pt y="0" x="1647"/>
                  </a:lnTo>
                  <a:lnTo>
                    <a:pt y="0" x="1462"/>
                  </a:lnTo>
                  <a:close/>
                </a:path>
              </a:pathLst>
            </a:custGeom>
            <a:solidFill>
              <a:srgbClr val="F68C1F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>
              <a:off y="0" x="2463"/>
              <a:ext cy="4319" cx="1847"/>
            </a:xfrm>
            <a:custGeom>
              <a:pathLst>
                <a:path w="1848" extrusionOk="0" h="4320">
                  <a:moveTo>
                    <a:pt y="0" x="1311"/>
                  </a:moveTo>
                  <a:lnTo>
                    <a:pt y="606" x="1475"/>
                  </a:lnTo>
                  <a:lnTo>
                    <a:pt y="1055" x="856"/>
                  </a:lnTo>
                  <a:lnTo>
                    <a:pt y="1794" x="1054"/>
                  </a:lnTo>
                  <a:lnTo>
                    <a:pt y="2240" x="439"/>
                  </a:lnTo>
                  <a:lnTo>
                    <a:pt y="2981" x="634"/>
                  </a:lnTo>
                  <a:lnTo>
                    <a:pt y="3428" x="16"/>
                  </a:lnTo>
                  <a:lnTo>
                    <a:pt y="4169" x="215"/>
                  </a:lnTo>
                  <a:lnTo>
                    <a:pt y="4320" x="0"/>
                  </a:lnTo>
                  <a:lnTo>
                    <a:pt y="4320" x="570"/>
                  </a:lnTo>
                  <a:lnTo>
                    <a:pt y="4304" x="584"/>
                  </a:lnTo>
                  <a:lnTo>
                    <a:pt y="3570" x="391"/>
                  </a:lnTo>
                  <a:lnTo>
                    <a:pt y="3118" x="1005"/>
                  </a:lnTo>
                  <a:lnTo>
                    <a:pt y="2380" x="810"/>
                  </a:lnTo>
                  <a:lnTo>
                    <a:pt y="1936" x="1422"/>
                  </a:lnTo>
                  <a:lnTo>
                    <a:pt y="1193" x="1229"/>
                  </a:lnTo>
                  <a:lnTo>
                    <a:pt y="743" x="1848"/>
                  </a:lnTo>
                  <a:lnTo>
                    <a:pt y="0" x="1650"/>
                  </a:lnTo>
                  <a:lnTo>
                    <a:pt y="0" x="1311"/>
                  </a:lnTo>
                  <a:close/>
                </a:path>
              </a:pathLst>
            </a:custGeom>
            <a:solidFill>
              <a:srgbClr val="A4BDC0"/>
            </a:solidFill>
            <a:ln>
              <a:noFill/>
            </a:ln>
          </p:spPr>
          <p:txBody>
            <a:bodyPr bIns="45700" rIns="91425" lIns="91425" tIns="45700" anchor="t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y="746438" x="685800"/>
            <a:ext cy="1158600" cx="52587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SzPct val="100000"/>
              <a:defRPr sz="4800"/>
            </a:lvl1pPr>
            <a:lvl2pPr>
              <a:spcBef>
                <a:spcPts val="0"/>
              </a:spcBef>
              <a:buSzPct val="100000"/>
              <a:defRPr sz="4800"/>
            </a:lvl2pPr>
            <a:lvl3pPr>
              <a:spcBef>
                <a:spcPts val="0"/>
              </a:spcBef>
              <a:buSzPct val="100000"/>
              <a:defRPr sz="4800"/>
            </a:lvl3pPr>
            <a:lvl4pPr>
              <a:spcBef>
                <a:spcPts val="0"/>
              </a:spcBef>
              <a:buSzPct val="100000"/>
              <a:defRPr sz="4800"/>
            </a:lvl4pPr>
            <a:lvl5pPr>
              <a:spcBef>
                <a:spcPts val="0"/>
              </a:spcBef>
              <a:buSzPct val="100000"/>
              <a:defRPr sz="4800"/>
            </a:lvl5pPr>
            <a:lvl6pPr>
              <a:spcBef>
                <a:spcPts val="0"/>
              </a:spcBef>
              <a:buSzPct val="100000"/>
              <a:defRPr sz="4800"/>
            </a:lvl6pPr>
            <a:lvl7pPr>
              <a:spcBef>
                <a:spcPts val="0"/>
              </a:spcBef>
              <a:buSzPct val="100000"/>
              <a:defRPr sz="4800"/>
            </a:lvl7pPr>
            <a:lvl8pPr>
              <a:spcBef>
                <a:spcPts val="0"/>
              </a:spcBef>
              <a:buSzPct val="100000"/>
              <a:defRPr sz="4800"/>
            </a:lvl8pPr>
            <a:lvl9pPr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y="1986416" x="685800"/>
            <a:ext cy="772800" cx="52587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None/>
              <a:defRPr/>
            </a:lvl1pPr>
            <a:lvl2pPr>
              <a:spcBef>
                <a:spcPts val="0"/>
              </a:spcBef>
              <a:buSzPct val="100000"/>
              <a:buNone/>
              <a:defRPr sz="3000"/>
            </a:lvl2pPr>
            <a:lvl3pPr>
              <a:spcBef>
                <a:spcPts val="0"/>
              </a:spcBef>
              <a:buSzPct val="100000"/>
              <a:buNone/>
              <a:defRPr sz="3000"/>
            </a:lvl3pPr>
            <a:lvl4pPr>
              <a:spcBef>
                <a:spcPts val="0"/>
              </a:spcBef>
              <a:buSzPct val="100000"/>
              <a:buNone/>
              <a:defRPr sz="3000"/>
            </a:lvl4pPr>
            <a:lvl5pPr>
              <a:spcBef>
                <a:spcPts val="0"/>
              </a:spcBef>
              <a:buSzPct val="100000"/>
              <a:buNone/>
              <a:defRPr sz="3000"/>
            </a:lvl5pPr>
            <a:lvl6pPr>
              <a:spcBef>
                <a:spcPts val="0"/>
              </a:spcBef>
              <a:buSzPct val="100000"/>
              <a:buNone/>
              <a:defRPr sz="3000"/>
            </a:lvl6pPr>
            <a:lvl7pPr>
              <a:spcBef>
                <a:spcPts val="0"/>
              </a:spcBef>
              <a:buSzPct val="100000"/>
              <a:buNone/>
              <a:defRPr sz="3000"/>
            </a:lvl7pPr>
            <a:lvl8pPr>
              <a:spcBef>
                <a:spcPts val="0"/>
              </a:spcBef>
              <a:buSzPct val="100000"/>
              <a:buNone/>
              <a:defRPr sz="3000"/>
            </a:lvl8pPr>
            <a:lvl9pPr>
              <a:spcBef>
                <a:spcPts val="0"/>
              </a:spcBef>
              <a:buSzPct val="100000"/>
              <a:buNone/>
              <a:defRPr sz="3000"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0" name="Shape 20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5" name="Shape 25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rgbClr val="A5BDC0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>
                <a:solidFill>
                  <a:srgbClr val="A64128"/>
                </a:solidFill>
              </a:defRPr>
            </a:lvl1pPr>
            <a:lvl2pPr>
              <a:spcBef>
                <a:spcPts val="0"/>
              </a:spcBef>
              <a:defRPr>
                <a:solidFill>
                  <a:srgbClr val="A64128"/>
                </a:solidFill>
              </a:defRPr>
            </a:lvl2pPr>
            <a:lvl3pPr>
              <a:spcBef>
                <a:spcPts val="0"/>
              </a:spcBef>
              <a:defRPr>
                <a:solidFill>
                  <a:srgbClr val="A64128"/>
                </a:solidFill>
              </a:defRPr>
            </a:lvl3pPr>
            <a:lvl4pPr>
              <a:spcBef>
                <a:spcPts val="0"/>
              </a:spcBef>
              <a:defRPr>
                <a:solidFill>
                  <a:srgbClr val="A64128"/>
                </a:solidFill>
              </a:defRPr>
            </a:lvl4pPr>
            <a:lvl5pPr>
              <a:spcBef>
                <a:spcPts val="0"/>
              </a:spcBef>
              <a:defRPr>
                <a:solidFill>
                  <a:srgbClr val="A64128"/>
                </a:solidFill>
              </a:defRPr>
            </a:lvl5pPr>
            <a:lvl6pPr>
              <a:spcBef>
                <a:spcPts val="0"/>
              </a:spcBef>
              <a:defRPr>
                <a:solidFill>
                  <a:srgbClr val="A64128"/>
                </a:solidFill>
              </a:defRPr>
            </a:lvl6pPr>
            <a:lvl7pPr>
              <a:spcBef>
                <a:spcPts val="0"/>
              </a:spcBef>
              <a:defRPr>
                <a:solidFill>
                  <a:srgbClr val="A64128"/>
                </a:solidFill>
              </a:defRPr>
            </a:lvl7pPr>
            <a:lvl8pPr>
              <a:spcBef>
                <a:spcPts val="0"/>
              </a:spcBef>
              <a:defRPr>
                <a:solidFill>
                  <a:srgbClr val="A64128"/>
                </a:solidFill>
              </a:defRPr>
            </a:lvl8pPr>
            <a:lvl9pPr>
              <a:spcBef>
                <a:spcPts val="0"/>
              </a:spcBef>
              <a:defRPr>
                <a:solidFill>
                  <a:srgbClr val="A64128"/>
                </a:solidFill>
              </a:defRPr>
            </a:lvl9pPr>
          </a:lstStyle>
          <a:p/>
        </p:txBody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y="1200150" x="457200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2" type="body"/>
          </p:nvPr>
        </p:nvSpPr>
        <p:spPr>
          <a:xfrm>
            <a:off y="1200150" x="4692273"/>
            <a:ext cy="3725699" cx="39945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29" name="Shape 29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0" name="Shape 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1" name="Shape 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34" name="Shape 3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5" name="Shape 35"/>
          <p:cNvSpPr txBox="1"/>
          <p:nvPr>
            <p:ph idx="1" type="body"/>
          </p:nvPr>
        </p:nvSpPr>
        <p:spPr>
          <a:xfrm>
            <a:off y="4406309" x="457200"/>
            <a:ext cy="519599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spcBef>
                <a:spcPts val="0"/>
              </a:spcBef>
              <a:buClr>
                <a:schemeClr val="dk1"/>
              </a:buClr>
              <a:buSzPct val="100000"/>
              <a:buNone/>
              <a:defRPr b="1" sz="1800">
                <a:solidFill>
                  <a:schemeClr val="dk1"/>
                </a:solidFill>
              </a:defRPr>
            </a:lvl1pPr>
          </a:lstStyle>
          <a:p/>
        </p:txBody>
      </p:sp>
      <p:sp>
        <p:nvSpPr>
          <p:cNvPr id="36" name="Shape 36"/>
          <p:cNvSpPr/>
          <p:nvPr/>
        </p:nvSpPr>
        <p:spPr>
          <a:xfrm rot="10800000">
            <a:off y="0" x="7938258"/>
            <a:ext cy="3389922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/>
          <p:nvPr/>
        </p:nvSpPr>
        <p:spPr>
          <a:xfrm rot="5400000">
            <a:off y="-1807795" x="1807794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/>
          <p:nvPr/>
        </p:nvSpPr>
        <p:spPr>
          <a:xfrm rot="-5400000">
            <a:off y="2431398" x="6431898"/>
            <a:ext cy="4519896" cx="904306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/>
          <p:nvPr/>
        </p:nvSpPr>
        <p:spPr>
          <a:xfrm>
            <a:off y="1753577" x="0"/>
            <a:ext cy="3389922" cx="1205741"/>
          </a:xfrm>
          <a:custGeom>
            <a:pathLst>
              <a:path w="1205742" extrusionOk="0" h="4519897">
                <a:moveTo>
                  <a:pt y="0" x="924"/>
                </a:moveTo>
                <a:cubicBezTo>
                  <a:pt y="1497993" x="6351"/>
                  <a:pt y="3021904" x="-3772"/>
                  <a:pt y="4519897" x="1655"/>
                </a:cubicBezTo>
                <a:lnTo>
                  <a:pt y="4518403" x="831272"/>
                </a:lnTo>
                <a:lnTo>
                  <a:pt y="3850819" x="1205742"/>
                </a:lnTo>
                <a:lnTo>
                  <a:pt y="3126246" x="359114"/>
                </a:lnTo>
                <a:lnTo>
                  <a:pt y="2173718" x="880116"/>
                </a:lnTo>
                <a:lnTo>
                  <a:pt y="1449145" x="49768"/>
                </a:lnTo>
                <a:lnTo>
                  <a:pt y="480334" x="562630"/>
                </a:lnTo>
                <a:lnTo>
                  <a:pt y="0" x="924"/>
                </a:lnTo>
                <a:close/>
              </a:path>
            </a:pathLst>
          </a:custGeom>
          <a:solidFill>
            <a:schemeClr val="lt2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" name="Shape 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dk1"/>
              </a:buClr>
              <a:buSzPct val="100000"/>
              <a:buFont typeface="Trebuchet MS"/>
              <a:buNone/>
              <a:defRPr b="1" sz="3600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600"/>
              </a:spcBef>
              <a:buClr>
                <a:schemeClr val="dk2"/>
              </a:buClr>
              <a:buSzPct val="100000"/>
              <a:buFont typeface="Trebuchet MS"/>
              <a:defRPr sz="30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dk2"/>
              </a:buClr>
              <a:buSzPct val="100000"/>
              <a:buFont typeface="Trebuchet MS"/>
              <a:defRPr sz="24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buFont typeface="Trebuchet MS"/>
              <a:defRPr sz="18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y="4749850" x="8556791"/>
            <a:ext cy="393600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8qRoCJk_PhY" Type="http://schemas.openxmlformats.org/officeDocument/2006/relationships/hyperlink" TargetMode="External" Id="rId4"/><Relationship Target="../media/image00.jpg" Type="http://schemas.openxmlformats.org/officeDocument/2006/relationships/image" Id="rId5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http://youtube.com/v/nj_mpALRUg0" Type="http://schemas.openxmlformats.org/officeDocument/2006/relationships/hyperlink" TargetMode="External" Id="rId4"/><Relationship Target="../media/image01.jpg" Type="http://schemas.openxmlformats.org/officeDocument/2006/relationships/image" Id="rId5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2.jp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" name="Shape 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3" name="Shape 43"/>
          <p:cNvSpPr txBox="1"/>
          <p:nvPr>
            <p:ph type="ctrTitle"/>
          </p:nvPr>
        </p:nvSpPr>
        <p:spPr>
          <a:xfrm>
            <a:off y="0" x="0"/>
            <a:ext cy="1005000" cx="73953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sz="6000" lang="en"/>
              <a:t>Disabilities in Nepal </a:t>
            </a:r>
          </a:p>
        </p:txBody>
      </p:sp>
      <p:sp>
        <p:nvSpPr>
          <p:cNvPr id="44" name="Shape 44"/>
          <p:cNvSpPr txBox="1"/>
          <p:nvPr>
            <p:ph idx="1" type="subTitle"/>
          </p:nvPr>
        </p:nvSpPr>
        <p:spPr>
          <a:xfrm>
            <a:off y="1652877" x="933300"/>
            <a:ext cy="1005000" cx="73953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Brooke Kamler</a:t>
            </a:r>
          </a:p>
          <a:p>
            <a:pPr rtl="0">
              <a:spcBef>
                <a:spcPts val="0"/>
              </a:spcBef>
              <a:buNone/>
            </a:pPr>
            <a:r>
              <a:rPr lang="en"/>
              <a:t>Meghan Thompson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Nasim Delavari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" name="Shape 4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y="3" x="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4500" lang="en"/>
              <a:t>Robert Rose &amp; TRIFC.org</a:t>
            </a:r>
          </a:p>
        </p:txBody>
      </p:sp>
      <p:sp>
        <p:nvSpPr>
          <p:cNvPr id="50" name="Shape 50">
            <a:hlinkClick r:id="rId4"/>
          </p:cNvPr>
          <p:cNvSpPr/>
          <p:nvPr/>
        </p:nvSpPr>
        <p:spPr>
          <a:xfrm>
            <a:off y="774750" x="1854475"/>
            <a:ext cy="4368750" cx="58250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y="3" x="1021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4500" lang="en"/>
              <a:t>Nirmala Gyawali</a:t>
            </a:r>
          </a:p>
        </p:txBody>
      </p:sp>
      <p:sp>
        <p:nvSpPr>
          <p:cNvPr id="56" name="Shape 56">
            <a:hlinkClick r:id="rId4"/>
          </p:cNvPr>
          <p:cNvSpPr/>
          <p:nvPr/>
        </p:nvSpPr>
        <p:spPr>
          <a:xfrm>
            <a:off y="777450" x="1893850"/>
            <a:ext cy="4366050" cx="5821400"/>
          </a:xfrm>
          <a:prstGeom prst="rect">
            <a:avLst/>
          </a:prstGeom>
          <a:blipFill>
            <a:blip r:embed="rId5">
              <a:alphaModFix/>
            </a:blip>
            <a:stretch>
              <a:fillRect/>
            </a:stretch>
          </a:blipFill>
          <a:ln>
            <a:noFill/>
          </a:ln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61" name="Shape 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336" x="0"/>
            <a:ext cy="5140826" cx="91439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5" name="Shape 6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6" name="Shape 66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4500" lang="en"/>
              <a:t>TRIFC.org</a:t>
            </a:r>
          </a:p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y="914650" x="457200"/>
            <a:ext cy="38744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/>
              <a:t>-Raises $ through fundraising, grants (some from USAID), and other methods to fund projects and nonprofit organizations in Nepal </a:t>
            </a:r>
          </a:p>
          <a:p>
            <a:pPr>
              <a:spcBef>
                <a:spcPts val="0"/>
              </a:spcBef>
              <a:buNone/>
            </a:pPr>
            <a:r>
              <a:rPr lang="en"/>
              <a:t>-As mentioned in the video, Rob is working on a Daily Living Skills program for BVI students at the Sanjiwani School in Dhulikhel, Nepal mirrored after the Washington State School for the Blind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1" name="Shape 7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4500" lang="en"/>
              <a:t>Our Contributions</a:t>
            </a:r>
          </a:p>
        </p:txBody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an audio CD that will translate basic English words and sentences from Nepali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Future direction: developing an awareness campaign for disabilities 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7" name="Shape 7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8" name="Shape 78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sz="4100" lang="en"/>
              <a:t>More Videos on Rob’s Work</a:t>
            </a:r>
          </a:p>
        </p:txBody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y="1200150" x="457200"/>
            <a:ext cy="3725699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Visit the YouTube page: https://www.youtube.com/user/TRIFCdotORG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western">
  <a:themeElements>
    <a:clrScheme name="Custom 424">
      <a:dk1>
        <a:srgbClr val="B0271C"/>
      </a:dk1>
      <a:lt1>
        <a:srgbClr val="FFE8BB"/>
      </a:lt1>
      <a:dk2>
        <a:srgbClr val="374252"/>
      </a:dk2>
      <a:lt2>
        <a:srgbClr val="A5BDC0"/>
      </a:lt2>
      <a:accent1>
        <a:srgbClr val="C0974D"/>
      </a:accent1>
      <a:accent2>
        <a:srgbClr val="E49C5F"/>
      </a:accent2>
      <a:accent3>
        <a:srgbClr val="5D7372"/>
      </a:accent3>
      <a:accent4>
        <a:srgbClr val="B92C00"/>
      </a:accent4>
      <a:accent5>
        <a:srgbClr val="804000"/>
      </a:accent5>
      <a:accent6>
        <a:srgbClr val="A49D80"/>
      </a:accent6>
      <a:hlink>
        <a:srgbClr val="B0271C"/>
      </a:hlink>
      <a:folHlink>
        <a:srgbClr val="5B5F6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